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8" r:id="rId6"/>
    <p:sldId id="261" r:id="rId7"/>
    <p:sldId id="280" r:id="rId8"/>
    <p:sldId id="262" r:id="rId9"/>
    <p:sldId id="274" r:id="rId10"/>
    <p:sldId id="279" r:id="rId11"/>
    <p:sldId id="276" r:id="rId12"/>
    <p:sldId id="273" r:id="rId13"/>
    <p:sldId id="275" r:id="rId14"/>
    <p:sldId id="263" r:id="rId15"/>
    <p:sldId id="264" r:id="rId16"/>
    <p:sldId id="265" r:id="rId17"/>
    <p:sldId id="271" r:id="rId18"/>
    <p:sldId id="272" r:id="rId19"/>
    <p:sldId id="266" r:id="rId20"/>
    <p:sldId id="267" r:id="rId21"/>
    <p:sldId id="268" r:id="rId22"/>
    <p:sldId id="277" r:id="rId23"/>
    <p:sldId id="269" r:id="rId24"/>
    <p:sldId id="270" r:id="rId25"/>
  </p:sldIdLst>
  <p:sldSz cx="12192000" cy="6858000"/>
  <p:notesSz cx="6858000" cy="9144000"/>
  <p:embeddedFontLst>
    <p:embeddedFont>
      <p:font typeface="Arial Black" panose="020B0A0402010202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pperplate Gothic Bold" panose="020E0705020206020404" pitchFamily="3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OfZIZtlibuDVjSm+5M+mrtg0K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0549" autoAdjust="0"/>
  </p:normalViewPr>
  <p:slideViewPr>
    <p:cSldViewPr snapToGrid="0">
      <p:cViewPr varScale="1">
        <p:scale>
          <a:sx n="57" d="100"/>
          <a:sy n="57" d="100"/>
        </p:scale>
        <p:origin x="12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26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8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cu.autism-uni.org/what-is-group-work-really-lik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quotewit.blogspot.com/2014/01/anger-quote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verwatch.gamepedia.com/WI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lickr.com/photos/aai/371251523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barbarafavaro.com/diario/606-goal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ofinformation.com/detail.php?id=4498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s.lse.ac.uk/impactofsocialsciences/2015/05/13/reincarnating-the-research-article-into-a-living-document/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oregonstate.edu/osuteaching/2019/12/02/crossing-the-finish-line-some-suggestions-for-ending-the-ter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owl.excelsior.edu/writing-process/prewriting-strategies/prewriting-strategies-asking-defining-question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grasshopperherder.com/untangling-b2b-sales-goal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mindfulrambles.blogspot.com/2014/12/easy-like-sunday-morning-9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pictures.net/view-image.php?image=31710&amp;picture=questions-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pngimg.com/download/515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677333"/>
            <a:ext cx="9144000" cy="213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Calibri"/>
              <a:buNone/>
            </a:pPr>
            <a:r>
              <a:rPr lang="en-US" b="1" dirty="0">
                <a:solidFill>
                  <a:srgbClr val="002060"/>
                </a:solidFill>
              </a:rPr>
              <a:t>A </a:t>
            </a:r>
            <a:r>
              <a:rPr lang="en-US" b="1" i="1" dirty="0">
                <a:solidFill>
                  <a:srgbClr val="002060"/>
                </a:solidFill>
              </a:rPr>
              <a:t>New</a:t>
            </a:r>
            <a:r>
              <a:rPr lang="en-US" b="1" dirty="0">
                <a:solidFill>
                  <a:srgbClr val="002060"/>
                </a:solidFill>
              </a:rPr>
              <a:t> Master Schedule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for Tuxedo Schools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7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None/>
            </a:pPr>
            <a:r>
              <a:rPr lang="en-US" sz="5100" b="1" u="sng" dirty="0">
                <a:solidFill>
                  <a:srgbClr val="FF0000"/>
                </a:solidFill>
              </a:rPr>
              <a:t>Goal:</a:t>
            </a:r>
            <a:endParaRPr sz="15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6000"/>
              <a:buNone/>
            </a:pPr>
            <a:r>
              <a:rPr lang="en-US" sz="5100" b="1" dirty="0">
                <a:solidFill>
                  <a:srgbClr val="FF0000"/>
                </a:solidFill>
              </a:rPr>
              <a:t>To make the Tuxedo UFSD a “Top 100” school district</a:t>
            </a:r>
            <a:endParaRPr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9493-E47F-40DF-BA82-C619EFFB4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Icing on the cake:  </a:t>
            </a:r>
            <a:r>
              <a:rPr lang="en-US" sz="4800" b="1" i="1" dirty="0"/>
              <a:t>A  </a:t>
            </a:r>
            <a:r>
              <a:rPr lang="en-US" sz="4800" b="1" u="sng" dirty="0">
                <a:solidFill>
                  <a:srgbClr val="FF0000"/>
                </a:solidFill>
              </a:rPr>
              <a:t>major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/>
              <a:t>selling point!</a:t>
            </a:r>
            <a:endParaRPr lang="en-US" sz="4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71240-7020-4822-8292-550E74F5B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978DC-CD9A-423D-AA8B-425D1331F2F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Arial Black" panose="020B0A04020102020204" pitchFamily="34" charset="0"/>
              </a:rPr>
              <a:t>small class sizes</a:t>
            </a:r>
          </a:p>
        </p:txBody>
      </p:sp>
      <p:pic>
        <p:nvPicPr>
          <p:cNvPr id="9" name="Picture 8" descr="A group of students studying in a library&#10;&#10;Description automatically generated with medium confidence">
            <a:extLst>
              <a:ext uri="{FF2B5EF4-FFF2-40B4-BE49-F238E27FC236}">
                <a16:creationId xmlns:a16="http://schemas.microsoft.com/office/drawing/2014/main" id="{0C3D1BC0-EE37-4438-B6F3-CAB21B026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3505" y="1690688"/>
            <a:ext cx="5599696" cy="4486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001EE1-C5C6-46EB-B94E-A871BAA6333F}"/>
              </a:ext>
            </a:extLst>
          </p:cNvPr>
          <p:cNvSpPr txBox="1"/>
          <p:nvPr/>
        </p:nvSpPr>
        <p:spPr>
          <a:xfrm>
            <a:off x="953505" y="6858000"/>
            <a:ext cx="55996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dcu.autism-uni.org/what-is-group-work-really-lik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6854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9DDCA-CCE3-4DAF-B7AD-CFC73FEC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i="1" dirty="0">
                <a:solidFill>
                  <a:srgbClr val="FF0000"/>
                </a:solidFill>
                <a:latin typeface="Arial Black" panose="020B0A04020102020204" pitchFamily="34" charset="0"/>
              </a:rPr>
              <a:t>Study Halls???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78FC5-903C-4676-B627-019B89825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D98F6-1AA5-4291-BE45-1795681B778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All students are FULLY scheduled...</a:t>
            </a:r>
          </a:p>
          <a:p>
            <a:endParaRPr lang="en-US" sz="3600" b="1" dirty="0"/>
          </a:p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...unless PARENTS </a:t>
            </a:r>
            <a:r>
              <a:rPr lang="en-US" sz="3600" b="1" i="1" u="sng" dirty="0">
                <a:solidFill>
                  <a:schemeClr val="accent6">
                    <a:lumMod val="75000"/>
                  </a:schemeClr>
                </a:solidFill>
              </a:rPr>
              <a:t>opt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to have a study hall in their students’ schedule.</a:t>
            </a:r>
          </a:p>
        </p:txBody>
      </p:sp>
      <p:pic>
        <p:nvPicPr>
          <p:cNvPr id="6" name="Picture 5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626EC307-FFBA-43D5-A8B5-E189A89E6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0962" y="1850683"/>
            <a:ext cx="4399006" cy="4105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B359BA-84B4-4240-981A-D2B6240A0D0E}"/>
              </a:ext>
            </a:extLst>
          </p:cNvPr>
          <p:cNvSpPr txBox="1"/>
          <p:nvPr/>
        </p:nvSpPr>
        <p:spPr>
          <a:xfrm>
            <a:off x="1210962" y="4743450"/>
            <a:ext cx="43990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quotewit.blogspot.com/2014/01/anger-quot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674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4B79-2106-49C7-B38E-A7CC9608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691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Advanced/College-Level Courses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78D3D-DE86-494B-AEAF-2C8627D99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9816"/>
            <a:ext cx="10515600" cy="518305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AP English Language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AP Psychology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AP Government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AP Math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AP Statistics</a:t>
            </a: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AP Biology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AP Physics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Marist College Spanish 101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AP Music Theory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07148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6C4F-0201-418F-A00B-E47E9D9D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rial Black" panose="020B0A04020102020204" pitchFamily="34" charset="0"/>
              </a:rPr>
              <a:t>The 10</a:t>
            </a:r>
            <a:r>
              <a:rPr lang="en-US" sz="4800" baseline="30000" dirty="0">
                <a:latin typeface="Arial Black" panose="020B0A04020102020204" pitchFamily="34" charset="0"/>
              </a:rPr>
              <a:t>th</a:t>
            </a:r>
            <a:r>
              <a:rPr lang="en-US" sz="4800" dirty="0">
                <a:latin typeface="Arial Black" panose="020B0A04020102020204" pitchFamily="34" charset="0"/>
              </a:rPr>
              <a:t> period:  “flex/floating”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777E1-2F37-4018-B74D-627705DE6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4FF2D-B5C7-40D3-9397-1D2DE5562D6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.5 electives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extra help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meeting time</a:t>
            </a:r>
          </a:p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common planning time</a:t>
            </a:r>
          </a:p>
          <a:p>
            <a:r>
              <a:rPr lang="en-US" sz="3600" dirty="0">
                <a:solidFill>
                  <a:srgbClr val="002060"/>
                </a:solidFill>
              </a:rPr>
              <a:t>conference time</a:t>
            </a:r>
          </a:p>
          <a:p>
            <a:r>
              <a:rPr lang="en-US" sz="3600" dirty="0">
                <a:solidFill>
                  <a:srgbClr val="C00000"/>
                </a:solidFill>
              </a:rPr>
              <a:t>(and more </a:t>
            </a:r>
            <a:r>
              <a:rPr lang="en-US" sz="3600" dirty="0" err="1">
                <a:solidFill>
                  <a:srgbClr val="C00000"/>
                </a:solidFill>
              </a:rPr>
              <a:t>tbd</a:t>
            </a:r>
            <a:r>
              <a:rPr lang="en-US" sz="3600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FF1C0D63-8502-435C-ADF8-8574DDC49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1092" y="2026509"/>
            <a:ext cx="3237470" cy="3682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7260A5-B429-4769-B297-4322DBC72C9D}"/>
              </a:ext>
            </a:extLst>
          </p:cNvPr>
          <p:cNvSpPr txBox="1"/>
          <p:nvPr/>
        </p:nvSpPr>
        <p:spPr>
          <a:xfrm>
            <a:off x="1631092" y="4710112"/>
            <a:ext cx="323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verwatch.gamepedia.com/WIP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8404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lang="en-US" i="1" dirty="0">
                <a:latin typeface="Arial Black"/>
                <a:ea typeface="Arial Black"/>
                <a:cs typeface="Arial Black"/>
                <a:sym typeface="Arial Black"/>
              </a:rPr>
              <a:t>TYPICAL* </a:t>
            </a:r>
            <a:r>
              <a:rPr lang="en-US" dirty="0">
                <a:latin typeface="Arial Black"/>
                <a:ea typeface="Arial Black"/>
                <a:cs typeface="Arial Black"/>
                <a:sym typeface="Arial Black"/>
              </a:rPr>
              <a:t> 9th GRADE SCHEDULE</a:t>
            </a:r>
            <a:br>
              <a:rPr lang="en-US" dirty="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i="1" dirty="0">
                <a:latin typeface="Arial Black"/>
                <a:ea typeface="Arial Black"/>
                <a:cs typeface="Arial Black"/>
                <a:sym typeface="Arial Black"/>
              </a:rPr>
              <a:t>nine-period day with NO study halls!</a:t>
            </a:r>
            <a:endParaRPr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3" name="Google Shape;13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English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(ELA9</a:t>
            </a:r>
            <a:r>
              <a:rPr lang="en-US" dirty="0"/>
              <a:t>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Social Studies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(Global I)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Math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(Algebra)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Science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(Living Environment)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World Language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(Spanish II)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Science lab/Phys Ed.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(Liv. Env. Lab/Phys. Ed.)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Freshman Foundations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(Design &amp; Ethics)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Elective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(Fundamentals of Art)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Pathway </a:t>
            </a:r>
            <a:r>
              <a:rPr lang="en-US" u="sng" dirty="0"/>
              <a:t>Elective</a:t>
            </a:r>
            <a:r>
              <a:rPr lang="en-US" dirty="0"/>
              <a:t> – choice: 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ELA, Science, Art, Music, Video/Robotics)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Lunch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lang="en-US" i="1" dirty="0">
                <a:latin typeface="Arial Black"/>
                <a:ea typeface="Arial Black"/>
                <a:cs typeface="Arial Black"/>
                <a:sym typeface="Arial Black"/>
              </a:rPr>
              <a:t>TYPICAL</a:t>
            </a:r>
            <a:r>
              <a:rPr lang="en-US" dirty="0">
                <a:latin typeface="Arial Black"/>
                <a:ea typeface="Arial Black"/>
                <a:cs typeface="Arial Black"/>
                <a:sym typeface="Arial Black"/>
              </a:rPr>
              <a:t> 10</a:t>
            </a:r>
            <a:r>
              <a:rPr lang="en-US" baseline="30000" dirty="0"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lang="en-US" dirty="0">
                <a:latin typeface="Arial Black"/>
                <a:ea typeface="Arial Black"/>
                <a:cs typeface="Arial Black"/>
                <a:sym typeface="Arial Black"/>
              </a:rPr>
              <a:t> GRADE SCHEDULE</a:t>
            </a:r>
            <a:br>
              <a:rPr lang="en-US" dirty="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i="1" dirty="0">
                <a:latin typeface="Arial Black"/>
                <a:ea typeface="Arial Black"/>
                <a:cs typeface="Arial Black"/>
                <a:sym typeface="Arial Black"/>
              </a:rPr>
              <a:t>nine-period day with NO study halls!</a:t>
            </a:r>
            <a:endParaRPr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English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(ELA 10)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Social Studies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(Global II)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Math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(Geometry)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Science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(Earth Science)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World Language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(Spanish III)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Science lab/Phys Ed.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(Earth Science Lab/Phys. Ed.)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Sophomore seminar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(Health &amp; College/Career Readiness)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Pathway </a:t>
            </a:r>
            <a:r>
              <a:rPr lang="en-US" u="sng" dirty="0"/>
              <a:t>elective choice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(ELA, Science, Art, Music, Video/Robotics)</a:t>
            </a:r>
          </a:p>
          <a:p>
            <a:pPr marL="228600" indent="-228600">
              <a:buSzPts val="2800"/>
            </a:pPr>
            <a:r>
              <a:rPr lang="en-US" dirty="0"/>
              <a:t>Pathway </a:t>
            </a:r>
            <a:r>
              <a:rPr lang="en-US" u="sng" dirty="0"/>
              <a:t>elective choice</a:t>
            </a:r>
            <a:r>
              <a:rPr lang="en-US" dirty="0"/>
              <a:t>: (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ELA, Science, Art, Music, Video/Robotics)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Lunch</a:t>
            </a:r>
            <a:endParaRPr dirty="0">
              <a:solidFill>
                <a:schemeClr val="tx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lang="en-US" i="1" dirty="0">
                <a:latin typeface="Arial Black"/>
                <a:ea typeface="Arial Black"/>
                <a:cs typeface="Arial Black"/>
                <a:sym typeface="Arial Black"/>
              </a:rPr>
              <a:t>TYPICAL</a:t>
            </a:r>
            <a:r>
              <a:rPr lang="en-US" dirty="0">
                <a:latin typeface="Arial Black"/>
                <a:ea typeface="Arial Black"/>
                <a:cs typeface="Arial Black"/>
                <a:sym typeface="Arial Black"/>
              </a:rPr>
              <a:t> 11th GRADE SCHEDULE</a:t>
            </a:r>
            <a:br>
              <a:rPr lang="en-US" dirty="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i="1" dirty="0">
                <a:latin typeface="Arial Black"/>
                <a:ea typeface="Arial Black"/>
                <a:cs typeface="Arial Black"/>
                <a:sym typeface="Arial Black"/>
              </a:rPr>
              <a:t>nine-period day with NO study halls!</a:t>
            </a:r>
            <a:endParaRPr dirty="0"/>
          </a:p>
        </p:txBody>
      </p:sp>
      <p:sp>
        <p:nvSpPr>
          <p:cNvPr id="145" name="Google Shape;14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English </a:t>
            </a:r>
            <a:r>
              <a:rPr lang="en-US" dirty="0">
                <a:solidFill>
                  <a:srgbClr val="0070C0"/>
                </a:solidFill>
              </a:rPr>
              <a:t>(ELA 11)</a:t>
            </a:r>
            <a:endParaRPr dirty="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Social Studies </a:t>
            </a:r>
            <a:r>
              <a:rPr lang="en-US" dirty="0">
                <a:solidFill>
                  <a:srgbClr val="0070C0"/>
                </a:solidFill>
              </a:rPr>
              <a:t>(United States History)</a:t>
            </a:r>
            <a:endParaRPr dirty="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Math </a:t>
            </a:r>
            <a:r>
              <a:rPr lang="en-US" dirty="0">
                <a:solidFill>
                  <a:srgbClr val="0070C0"/>
                </a:solidFill>
              </a:rPr>
              <a:t>(Algebra II)</a:t>
            </a:r>
            <a:endParaRPr dirty="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Science </a:t>
            </a:r>
            <a:r>
              <a:rPr lang="en-US" dirty="0">
                <a:solidFill>
                  <a:srgbClr val="0070C0"/>
                </a:solidFill>
              </a:rPr>
              <a:t>(Chemistry)</a:t>
            </a:r>
            <a:endParaRPr dirty="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World Language  </a:t>
            </a:r>
            <a:r>
              <a:rPr lang="en-US" dirty="0">
                <a:solidFill>
                  <a:srgbClr val="0070C0"/>
                </a:solidFill>
              </a:rPr>
              <a:t>(Marist College Spanish I01)</a:t>
            </a:r>
          </a:p>
          <a:p>
            <a:pPr marL="228600" indent="-228600">
              <a:buSzPts val="2800"/>
            </a:pPr>
            <a:r>
              <a:rPr lang="en-US" dirty="0"/>
              <a:t>Science Lab/Phys. Ed. </a:t>
            </a:r>
            <a:r>
              <a:rPr lang="en-US" dirty="0">
                <a:solidFill>
                  <a:srgbClr val="0070C0"/>
                </a:solidFill>
              </a:rPr>
              <a:t>(Chemistry Lab/Physical Education)</a:t>
            </a:r>
            <a:endParaRPr dirty="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Elective Choice:  </a:t>
            </a:r>
            <a:r>
              <a:rPr lang="en-US" dirty="0">
                <a:solidFill>
                  <a:srgbClr val="0070C0"/>
                </a:solidFill>
              </a:rPr>
              <a:t>(Psychology and Astronomy)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Elective Choice: </a:t>
            </a:r>
            <a:r>
              <a:rPr lang="en-US" dirty="0">
                <a:solidFill>
                  <a:srgbClr val="0070C0"/>
                </a:solidFill>
              </a:rPr>
              <a:t>(STEM Job Shadowing)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Elective Choice: </a:t>
            </a:r>
            <a:r>
              <a:rPr lang="en-US" dirty="0">
                <a:solidFill>
                  <a:srgbClr val="0070C0"/>
                </a:solidFill>
              </a:rPr>
              <a:t>(AP Music Theory)</a:t>
            </a:r>
            <a:endParaRPr dirty="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Lunch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lang="en-US" i="1" dirty="0">
                <a:latin typeface="Arial Black"/>
                <a:ea typeface="Arial Black"/>
                <a:cs typeface="Arial Black"/>
                <a:sym typeface="Arial Black"/>
              </a:rPr>
              <a:t>TYPICAL</a:t>
            </a:r>
            <a:r>
              <a:rPr lang="en-US" dirty="0">
                <a:latin typeface="Arial Black"/>
                <a:ea typeface="Arial Black"/>
                <a:cs typeface="Arial Black"/>
                <a:sym typeface="Arial Black"/>
              </a:rPr>
              <a:t> 12th GRADE SCHEDULE</a:t>
            </a:r>
            <a:br>
              <a:rPr lang="en-US" dirty="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i="1" dirty="0">
                <a:latin typeface="Arial Black"/>
                <a:ea typeface="Arial Black"/>
                <a:cs typeface="Arial Black"/>
                <a:sym typeface="Arial Black"/>
              </a:rPr>
              <a:t>nine-period day with NO study halls!</a:t>
            </a:r>
            <a:endParaRPr dirty="0"/>
          </a:p>
        </p:txBody>
      </p:sp>
      <p:sp>
        <p:nvSpPr>
          <p:cNvPr id="145" name="Google Shape;14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English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(ELA12)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Social Studies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(Government/Economics)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Math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(Pre- Calculus)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Science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(AP Psychology)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Elective choice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(Graphic Communications &amp; Robotics)</a:t>
            </a:r>
          </a:p>
          <a:p>
            <a:pPr marL="228600" indent="-228600">
              <a:buSzPts val="2800"/>
            </a:pPr>
            <a:r>
              <a:rPr lang="en-US" dirty="0"/>
              <a:t>Elective choice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(Journalism)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Elective choice </a:t>
            </a:r>
            <a:r>
              <a:rPr lang="en-US" dirty="0">
                <a:solidFill>
                  <a:srgbClr val="0070C0"/>
                </a:solidFill>
              </a:rPr>
              <a:t>(AP Statistics)</a:t>
            </a:r>
          </a:p>
          <a:p>
            <a:pPr marL="228600" indent="-228600">
              <a:buSzPts val="2800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STEM Internship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Additional Elective –or– Study Hall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u="sng" dirty="0">
                <a:solidFill>
                  <a:srgbClr val="FF0000"/>
                </a:solidFill>
              </a:rPr>
              <a:t>parent option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dirty="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solidFill>
                  <a:schemeClr val="tx1"/>
                </a:solidFill>
              </a:rPr>
              <a:t>Lunch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1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B362-B29F-476C-AD23-3E35D45F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TYPICAL CORE TEACHER’S SCHEDULE: MATH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E7404-BE4D-44FE-A5F6-4ADCF4836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TEACHER A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Math 7</a:t>
            </a:r>
          </a:p>
          <a:p>
            <a:r>
              <a:rPr lang="en-US" b="1" dirty="0">
                <a:solidFill>
                  <a:srgbClr val="FF0000"/>
                </a:solidFill>
              </a:rPr>
              <a:t>Algebra</a:t>
            </a:r>
          </a:p>
          <a:p>
            <a:r>
              <a:rPr lang="en-US" b="1" dirty="0">
                <a:solidFill>
                  <a:srgbClr val="FF0000"/>
                </a:solidFill>
              </a:rPr>
              <a:t>Geometry</a:t>
            </a:r>
          </a:p>
          <a:p>
            <a:r>
              <a:rPr lang="en-US" b="1" dirty="0">
                <a:solidFill>
                  <a:srgbClr val="FF0000"/>
                </a:solidFill>
              </a:rPr>
              <a:t>Algebra Extended A</a:t>
            </a:r>
          </a:p>
          <a:p>
            <a:r>
              <a:rPr lang="en-US" b="1" dirty="0">
                <a:solidFill>
                  <a:srgbClr val="FF0000"/>
                </a:solidFill>
              </a:rPr>
              <a:t>Mathematical Concepts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86AF3-0FE1-4435-992C-F6CBFB97545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2060"/>
                </a:solidFill>
              </a:rPr>
              <a:t>TEACHER B</a:t>
            </a:r>
          </a:p>
          <a:p>
            <a:endParaRPr lang="en-US" b="1" u="sng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Math 8</a:t>
            </a:r>
          </a:p>
          <a:p>
            <a:r>
              <a:rPr lang="en-US" b="1" dirty="0">
                <a:solidFill>
                  <a:srgbClr val="002060"/>
                </a:solidFill>
              </a:rPr>
              <a:t>Algebra II</a:t>
            </a:r>
          </a:p>
          <a:p>
            <a:r>
              <a:rPr lang="en-US" b="1" dirty="0">
                <a:solidFill>
                  <a:srgbClr val="002060"/>
                </a:solidFill>
              </a:rPr>
              <a:t>Pre-Calculus</a:t>
            </a:r>
          </a:p>
          <a:p>
            <a:r>
              <a:rPr lang="en-US" b="1" dirty="0">
                <a:solidFill>
                  <a:srgbClr val="002060"/>
                </a:solidFill>
              </a:rPr>
              <a:t>College Math</a:t>
            </a:r>
          </a:p>
          <a:p>
            <a:r>
              <a:rPr lang="en-US" b="1" dirty="0">
                <a:solidFill>
                  <a:srgbClr val="002060"/>
                </a:solidFill>
              </a:rPr>
              <a:t>AP Calculus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26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SPECIAL EDUCATION</a:t>
            </a:r>
            <a:endParaRPr/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838200" y="2273251"/>
            <a:ext cx="5181600" cy="390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819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4800" b="1">
                <a:solidFill>
                  <a:schemeClr val="accent1"/>
                </a:solidFill>
              </a:rPr>
              <a:t>Classes will parallel (dovetail) the mainstream master schedule.</a:t>
            </a:r>
            <a:endParaRPr sz="4800" b="1">
              <a:solidFill>
                <a:schemeClr val="accent1"/>
              </a:solidFill>
            </a:endParaRPr>
          </a:p>
          <a:p>
            <a:pPr marL="228600" lvl="0" indent="-2819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</a:pPr>
            <a:r>
              <a:rPr lang="en-US" sz="4800" b="1">
                <a:solidFill>
                  <a:schemeClr val="accent1"/>
                </a:solidFill>
              </a:rPr>
              <a:t>Foster the abilities to increase in-district programs</a:t>
            </a:r>
            <a:endParaRPr sz="4800" b="1">
              <a:solidFill>
                <a:schemeClr val="accent1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/>
          </a:p>
        </p:txBody>
      </p:sp>
      <p:pic>
        <p:nvPicPr>
          <p:cNvPr id="152" name="Google Shape;152;p11" descr="Train tracks with blue sky and clouds&#10;&#10;Description automatically generated with low confidenc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273251"/>
            <a:ext cx="5181600" cy="345608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1"/>
          <p:cNvSpPr txBox="1"/>
          <p:nvPr/>
        </p:nvSpPr>
        <p:spPr>
          <a:xfrm>
            <a:off x="6172200" y="5729337"/>
            <a:ext cx="51816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b="1" dirty="0">
                <a:latin typeface="Arial Black"/>
                <a:ea typeface="Arial Black"/>
                <a:cs typeface="Arial Black"/>
                <a:sym typeface="Arial Black"/>
              </a:rPr>
              <a:t>THE PROPOSED SCHEDULE </a:t>
            </a:r>
            <a:br>
              <a:rPr lang="en-US" b="1" dirty="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b="1" dirty="0">
                <a:latin typeface="Arial Black"/>
                <a:ea typeface="Arial Black"/>
                <a:cs typeface="Arial Black"/>
                <a:sym typeface="Arial Black"/>
              </a:rPr>
              <a:t>CHECKS ALL THE BOXES:</a:t>
            </a:r>
            <a:endParaRPr dirty="0"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/>
          </a:p>
          <a:p>
            <a:pPr marL="228600" lvl="0" indent="-254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 i="1" dirty="0"/>
              <a:t>Input... requests..  wish lists... came from: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/>
          </a:p>
          <a:p>
            <a:pPr marL="228600" lvl="0" indent="-254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000"/>
              <a:buChar char="•"/>
            </a:pPr>
            <a:r>
              <a:rPr lang="en-US" sz="4000" dirty="0">
                <a:solidFill>
                  <a:srgbClr val="FF0000"/>
                </a:solidFill>
              </a:rPr>
              <a:t>The Superintendent/Central office</a:t>
            </a:r>
            <a:endParaRPr dirty="0"/>
          </a:p>
          <a:p>
            <a:pPr marL="228600" lvl="0" indent="-254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4000"/>
              <a:buChar char="•"/>
            </a:pPr>
            <a:r>
              <a:rPr lang="en-US" sz="4000" dirty="0">
                <a:solidFill>
                  <a:srgbClr val="0070C0"/>
                </a:solidFill>
              </a:rPr>
              <a:t>Scheduling committee</a:t>
            </a:r>
            <a:endParaRPr dirty="0"/>
          </a:p>
          <a:p>
            <a:pPr marL="228600" lvl="0" indent="-254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4000"/>
              <a:buChar char="•"/>
            </a:pPr>
            <a:r>
              <a:rPr lang="en-US" sz="4000" dirty="0">
                <a:solidFill>
                  <a:srgbClr val="00B050"/>
                </a:solidFill>
              </a:rPr>
              <a:t>Teachers’ union</a:t>
            </a:r>
            <a:endParaRPr dirty="0"/>
          </a:p>
          <a:p>
            <a:pPr marL="228600" lvl="0" indent="-254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4000"/>
              <a:buChar char="•"/>
            </a:pPr>
            <a:r>
              <a:rPr lang="en-US" sz="4000" dirty="0">
                <a:solidFill>
                  <a:srgbClr val="C55A11"/>
                </a:solidFill>
              </a:rPr>
              <a:t>Community members</a:t>
            </a:r>
            <a:endParaRPr sz="4000" dirty="0">
              <a:solidFill>
                <a:srgbClr val="C55A11"/>
              </a:solidFill>
            </a:endParaRPr>
          </a:p>
          <a:p>
            <a:pPr marL="228600" lvl="0" indent="-254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4000"/>
              <a:buChar char="•"/>
            </a:pPr>
            <a:r>
              <a:rPr lang="en-US" sz="4000" dirty="0">
                <a:solidFill>
                  <a:srgbClr val="002060"/>
                </a:solidFill>
              </a:rPr>
              <a:t>Board Of Education</a:t>
            </a:r>
            <a:endParaRPr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 Black"/>
              <a:buNone/>
            </a:pPr>
            <a:r>
              <a:rPr lang="en-US" sz="6600">
                <a:latin typeface="Arial Black"/>
                <a:ea typeface="Arial Black"/>
                <a:cs typeface="Arial Black"/>
                <a:sym typeface="Arial Black"/>
              </a:rPr>
              <a:t>To repeat...</a:t>
            </a:r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en-US" sz="5400" b="1">
                <a:solidFill>
                  <a:srgbClr val="FF0000"/>
                </a:solidFill>
              </a:rPr>
              <a:t>Tuxedo’s goal:</a:t>
            </a:r>
            <a:endParaRPr/>
          </a:p>
          <a:p>
            <a:pPr marL="228600" lvl="0" indent="-3429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5400"/>
              <a:buChar char="•"/>
            </a:pPr>
            <a:r>
              <a:rPr lang="en-US" sz="5400" b="1">
                <a:solidFill>
                  <a:srgbClr val="002060"/>
                </a:solidFill>
              </a:rPr>
              <a:t>“Make us            a Top 100 School district”</a:t>
            </a:r>
            <a:endParaRPr/>
          </a:p>
        </p:txBody>
      </p:sp>
      <p:pic>
        <p:nvPicPr>
          <p:cNvPr id="160" name="Google Shape;160;p12" descr="A football ball on a green field&#10;&#10;Description automatically generated with low confidenc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1690688"/>
            <a:ext cx="3911600" cy="298393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2"/>
          <p:cNvSpPr txBox="1"/>
          <p:nvPr/>
        </p:nvSpPr>
        <p:spPr>
          <a:xfrm>
            <a:off x="6705600" y="4674625"/>
            <a:ext cx="39116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lang="en-US" sz="6000" b="1" dirty="0">
                <a:solidFill>
                  <a:srgbClr val="002060"/>
                </a:solidFill>
              </a:rPr>
              <a:t>This overhaul is a multiyear </a:t>
            </a:r>
            <a:br>
              <a:rPr lang="en-US" sz="6000" b="1" dirty="0">
                <a:solidFill>
                  <a:srgbClr val="002060"/>
                </a:solidFill>
              </a:rPr>
            </a:br>
            <a:r>
              <a:rPr lang="en-US" sz="6000" b="1" i="1" dirty="0">
                <a:solidFill>
                  <a:srgbClr val="002060"/>
                </a:solidFill>
              </a:rPr>
              <a:t>work in progress</a:t>
            </a:r>
            <a:endParaRPr i="1" dirty="0"/>
          </a:p>
        </p:txBody>
      </p:sp>
      <p:sp>
        <p:nvSpPr>
          <p:cNvPr id="168" name="Google Shape;168;p13"/>
          <p:cNvSpPr txBox="1">
            <a:spLocks noGrp="1"/>
          </p:cNvSpPr>
          <p:nvPr>
            <p:ph type="body" idx="2"/>
          </p:nvPr>
        </p:nvSpPr>
        <p:spPr>
          <a:xfrm>
            <a:off x="6172200" y="179050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2860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This model is a “living document” </a:t>
            </a:r>
          </a:p>
          <a:p>
            <a:pPr marL="22860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and we will </a:t>
            </a:r>
            <a:r>
              <a:rPr lang="en-US" sz="4000" u="sng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continue</a:t>
            </a:r>
            <a:r>
              <a:rPr lang="en-US" sz="4000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to develop enhancements for the future.</a:t>
            </a:r>
            <a:endParaRPr sz="4000" dirty="0"/>
          </a:p>
        </p:txBody>
      </p:sp>
      <p:sp>
        <p:nvSpPr>
          <p:cNvPr id="169" name="Google Shape;169;p13"/>
          <p:cNvSpPr txBox="1"/>
          <p:nvPr/>
        </p:nvSpPr>
        <p:spPr>
          <a:xfrm>
            <a:off x="838200" y="5728062"/>
            <a:ext cx="51816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0A009-ADA8-4830-92B1-95A17D92C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04868110-EF27-4985-8FAC-30F86B880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8201" y="1825624"/>
            <a:ext cx="5257800" cy="4133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F48A28-E9D8-4C04-A2A1-D3B04205F87A}"/>
              </a:ext>
            </a:extLst>
          </p:cNvPr>
          <p:cNvSpPr txBox="1"/>
          <p:nvPr/>
        </p:nvSpPr>
        <p:spPr>
          <a:xfrm>
            <a:off x="838201" y="5024437"/>
            <a:ext cx="525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blogs.lse.ac.uk/impactofsocialsciences/2015/05/13/reincarnating-the-research-article-into-a-living-documen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/3.0/"/>
              </a:rPr>
              <a:t>CC BY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16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920A-AF1C-4C77-969E-2F4041CA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i="1" dirty="0"/>
              <a:t>We’re  very close...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C694-7C5A-4E67-B785-36272F85D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738B2-243A-4885-B48E-D20EC4C1281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b="1" dirty="0">
                <a:solidFill>
                  <a:srgbClr val="00B0F0"/>
                </a:solidFill>
              </a:rPr>
              <a:t>...to crossing the finish line.</a:t>
            </a:r>
          </a:p>
          <a:p>
            <a:endParaRPr lang="en-US" sz="3600" b="1" dirty="0">
              <a:solidFill>
                <a:srgbClr val="00B0F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One item on my wish list:</a:t>
            </a:r>
          </a:p>
          <a:p>
            <a:endParaRPr lang="en-US" sz="3600" b="1" dirty="0"/>
          </a:p>
          <a:p>
            <a:r>
              <a:rPr lang="en-US" sz="3600" b="1" dirty="0">
                <a:solidFill>
                  <a:srgbClr val="00B050"/>
                </a:solidFill>
              </a:rPr>
              <a:t>Business Education teacher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Music teacher</a:t>
            </a:r>
          </a:p>
        </p:txBody>
      </p:sp>
      <p:pic>
        <p:nvPicPr>
          <p:cNvPr id="9" name="Picture 8" descr="A group of people running on a track&#10;&#10;Description automatically generated with medium confidence">
            <a:extLst>
              <a:ext uri="{FF2B5EF4-FFF2-40B4-BE49-F238E27FC236}">
                <a16:creationId xmlns:a16="http://schemas.microsoft.com/office/drawing/2014/main" id="{6D8BF4C8-3760-46B7-A71A-C38680448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135424"/>
            <a:ext cx="4944762" cy="3731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39AC3D-A6DC-4262-B2E7-4A8B8174A471}"/>
              </a:ext>
            </a:extLst>
          </p:cNvPr>
          <p:cNvSpPr txBox="1"/>
          <p:nvPr/>
        </p:nvSpPr>
        <p:spPr>
          <a:xfrm>
            <a:off x="838200" y="4765548"/>
            <a:ext cx="49447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logs.oregonstate.edu/osuteaching/2019/12/02/crossing-the-finish-line-some-suggestions-for-ending-the-ter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26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b="1" i="1">
                <a:latin typeface="Arial Black"/>
                <a:ea typeface="Arial Black"/>
                <a:cs typeface="Arial Black"/>
                <a:sym typeface="Arial Black"/>
              </a:rPr>
              <a:t>However...</a:t>
            </a:r>
            <a:br>
              <a:rPr lang="en-US" b="1" i="1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b="1" i="1">
                <a:latin typeface="Arial Black"/>
                <a:ea typeface="Arial Black"/>
                <a:cs typeface="Arial Black"/>
                <a:sym typeface="Arial Black"/>
              </a:rPr>
              <a:t>...don’t let it be our little secret!</a:t>
            </a:r>
            <a:endParaRPr/>
          </a:p>
        </p:txBody>
      </p:sp>
      <p:pic>
        <p:nvPicPr>
          <p:cNvPr id="175" name="Google Shape;175;p14" descr="A picture containing clipar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3331" y="1825625"/>
            <a:ext cx="435133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Char char="•"/>
            </a:pPr>
            <a:r>
              <a:rPr lang="en-US" sz="4800" b="1">
                <a:solidFill>
                  <a:srgbClr val="FF0000"/>
                </a:solidFill>
              </a:rPr>
              <a:t>We’re producing a </a:t>
            </a:r>
            <a:r>
              <a:rPr lang="en-US" sz="4800" b="1" i="1">
                <a:solidFill>
                  <a:srgbClr val="FF0000"/>
                </a:solidFill>
              </a:rPr>
              <a:t>dy-na-mite </a:t>
            </a:r>
            <a:r>
              <a:rPr lang="en-US" sz="4800" b="1">
                <a:solidFill>
                  <a:srgbClr val="FF0000"/>
                </a:solidFill>
              </a:rPr>
              <a:t>course catalogue to let the world know what we’re doing!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 txBox="1">
            <a:spLocks noGrp="1"/>
          </p:cNvSpPr>
          <p:nvPr>
            <p:ph type="title"/>
          </p:nvPr>
        </p:nvSpPr>
        <p:spPr>
          <a:xfrm>
            <a:off x="838200" y="338667"/>
            <a:ext cx="10515600" cy="193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6000"/>
              <a:buFont typeface="Arial Black"/>
              <a:buNone/>
            </a:pPr>
            <a:r>
              <a:rPr lang="en-US" sz="6000">
                <a:solidFill>
                  <a:srgbClr val="385623"/>
                </a:solidFill>
                <a:latin typeface="Arial Black"/>
                <a:ea typeface="Arial Black"/>
                <a:cs typeface="Arial Black"/>
                <a:sym typeface="Arial Black"/>
              </a:rPr>
              <a:t>Questions?</a:t>
            </a:r>
            <a:br>
              <a:rPr lang="en-US" sz="6000">
                <a:solidFill>
                  <a:srgbClr val="385623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6000">
                <a:solidFill>
                  <a:srgbClr val="385623"/>
                </a:solidFill>
                <a:latin typeface="Arial Black"/>
                <a:ea typeface="Arial Black"/>
                <a:cs typeface="Arial Black"/>
                <a:sym typeface="Arial Black"/>
              </a:rPr>
              <a:t>Comments??</a:t>
            </a:r>
            <a:endParaRPr/>
          </a:p>
        </p:txBody>
      </p:sp>
      <p:pic>
        <p:nvPicPr>
          <p:cNvPr id="182" name="Google Shape;182;p15" descr="A picture containing char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74094"/>
            <a:ext cx="5181600" cy="34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lang="en-US" sz="3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Dr. “Steve” Kussin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lang="en-US" sz="3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sk3015@aol.com</a:t>
            </a:r>
            <a:endParaRPr/>
          </a:p>
        </p:txBody>
      </p:sp>
      <p:sp>
        <p:nvSpPr>
          <p:cNvPr id="184" name="Google Shape;184;p15"/>
          <p:cNvSpPr txBox="1"/>
          <p:nvPr/>
        </p:nvSpPr>
        <p:spPr>
          <a:xfrm>
            <a:off x="838200" y="5728494"/>
            <a:ext cx="51816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US" sz="6000" dirty="0">
                <a:latin typeface="Arial Black"/>
                <a:ea typeface="Arial Black"/>
                <a:cs typeface="Arial Black"/>
                <a:sym typeface="Arial Black"/>
              </a:rPr>
              <a:t>Objectives:</a:t>
            </a:r>
            <a:br>
              <a:rPr lang="en-US" sz="6000" dirty="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700" i="1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to be explained...</a:t>
            </a:r>
            <a:endParaRPr sz="2700" dirty="0">
              <a:solidFill>
                <a:srgbClr val="FF0000"/>
              </a:solidFill>
            </a:endParaRPr>
          </a:p>
        </p:txBody>
      </p:sp>
      <p:pic>
        <p:nvPicPr>
          <p:cNvPr id="97" name="Google Shape;97;p3" descr="Shape, arrow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825625"/>
            <a:ext cx="4867052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>
            <a:spLocks noGrp="1"/>
          </p:cNvSpPr>
          <p:nvPr>
            <p:ph type="body" idx="2"/>
          </p:nvPr>
        </p:nvSpPr>
        <p:spPr>
          <a:xfrm>
            <a:off x="4867053" y="1825625"/>
            <a:ext cx="6486748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 dirty="0">
                <a:solidFill>
                  <a:srgbClr val="FF0000"/>
                </a:solidFill>
              </a:rPr>
              <a:t>Academic rigor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i="1" dirty="0"/>
              <a:t>No wasteful study halls! * [parent option]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 dirty="0">
                <a:solidFill>
                  <a:srgbClr val="FF0000"/>
                </a:solidFill>
              </a:rPr>
              <a:t>More time for elective opportunities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Senior year options re: full schedules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 dirty="0">
                <a:solidFill>
                  <a:srgbClr val="FF0000"/>
                </a:solidFill>
              </a:rPr>
              <a:t>Adheres to teacher contract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Reduced teacher preps per day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 dirty="0">
                <a:solidFill>
                  <a:srgbClr val="FF0000"/>
                </a:solidFill>
              </a:rPr>
              <a:t>Sense of community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00"/>
              <a:buChar char="•"/>
            </a:pPr>
            <a:r>
              <a:rPr lang="en-US" dirty="0">
                <a:solidFill>
                  <a:srgbClr val="171616"/>
                </a:solidFill>
              </a:rPr>
              <a:t>“Compatible” building schedules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b="1" i="1" dirty="0">
                <a:solidFill>
                  <a:srgbClr val="FF0000"/>
                </a:solidFill>
              </a:rPr>
              <a:t>dynamite </a:t>
            </a:r>
            <a:r>
              <a:rPr lang="en-US" dirty="0">
                <a:solidFill>
                  <a:srgbClr val="FF0000"/>
                </a:solidFill>
              </a:rPr>
              <a:t>course catalogue to “sell”</a:t>
            </a:r>
            <a:endParaRPr dirty="0"/>
          </a:p>
        </p:txBody>
      </p:sp>
      <p:sp>
        <p:nvSpPr>
          <p:cNvPr id="99" name="Google Shape;99;p3"/>
          <p:cNvSpPr txBox="1"/>
          <p:nvPr/>
        </p:nvSpPr>
        <p:spPr>
          <a:xfrm>
            <a:off x="995474" y="6176963"/>
            <a:ext cx="486705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Overriding objective...</a:t>
            </a:r>
            <a:endParaRPr/>
          </a:p>
        </p:txBody>
      </p:sp>
      <p:pic>
        <p:nvPicPr>
          <p:cNvPr id="105" name="Google Shape;105;p4" descr="Text, whiteboar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31926" y="1825625"/>
            <a:ext cx="4486742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>
            <a:spLocks noGrp="1"/>
          </p:cNvSpPr>
          <p:nvPr>
            <p:ph type="body" idx="2"/>
          </p:nvPr>
        </p:nvSpPr>
        <p:spPr>
          <a:xfrm>
            <a:off x="5655733" y="1825625"/>
            <a:ext cx="56980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latin typeface="Arial Black"/>
              <a:ea typeface="Arial Black"/>
              <a:cs typeface="Arial Black"/>
              <a:sym typeface="Arial Black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latin typeface="Arial Black"/>
              <a:ea typeface="Arial Black"/>
              <a:cs typeface="Arial Black"/>
              <a:sym typeface="Arial Black"/>
            </a:endParaRPr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600" i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Keep It Simple</a:t>
            </a:r>
            <a:endParaRPr sz="9600" i="1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8288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600" i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&amp;</a:t>
            </a:r>
            <a:endParaRPr sz="9600" i="1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600" i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Consistent!</a:t>
            </a:r>
            <a:endParaRPr sz="9600" i="1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13525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ct val="100000"/>
              <a:buChar char="•"/>
            </a:pPr>
            <a:r>
              <a:rPr lang="en-US" b="1" i="1">
                <a:solidFill>
                  <a:srgbClr val="2F5496"/>
                </a:solidFill>
              </a:rPr>
              <a:t>(Virginia example:</a:t>
            </a:r>
            <a:endParaRPr/>
          </a:p>
          <a:p>
            <a:pPr marL="228600" lvl="0" indent="-13525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ct val="100000"/>
              <a:buChar char="•"/>
            </a:pPr>
            <a:r>
              <a:rPr lang="en-US" b="1" i="1">
                <a:solidFill>
                  <a:srgbClr val="2F5496"/>
                </a:solidFill>
              </a:rPr>
              <a:t>“Cut the bells and whistles”)</a:t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>
            <a:off x="931925" y="6176963"/>
            <a:ext cx="499414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A9A5-A85E-46E7-B267-DFA101970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50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u="sng" dirty="0">
                <a:solidFill>
                  <a:srgbClr val="FF0000"/>
                </a:solidFill>
              </a:rPr>
              <a:t>Before we begin...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the “Great Debate” 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optimum period length;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in my travels, I’ve seen ‘</a:t>
            </a:r>
            <a:r>
              <a:rPr lang="en-US" sz="4400" b="1" dirty="0" err="1">
                <a:solidFill>
                  <a:srgbClr val="FF0000"/>
                </a:solidFill>
              </a:rPr>
              <a:t>em</a:t>
            </a:r>
            <a:r>
              <a:rPr lang="en-US" sz="4400" b="1" dirty="0">
                <a:solidFill>
                  <a:srgbClr val="FF0000"/>
                </a:solidFill>
              </a:rPr>
              <a:t> all.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31D24-1694-45EC-AC4F-A9FB0103E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60171"/>
            <a:ext cx="10515600" cy="37167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800" dirty="0"/>
              <a:t>37</a:t>
            </a:r>
          </a:p>
          <a:p>
            <a:pPr algn="ctr"/>
            <a:r>
              <a:rPr lang="en-US" sz="4800" dirty="0"/>
              <a:t>42</a:t>
            </a:r>
          </a:p>
          <a:p>
            <a:pPr algn="ctr"/>
            <a:r>
              <a:rPr lang="en-US" sz="6600" b="1" dirty="0">
                <a:highlight>
                  <a:srgbClr val="FFFF00"/>
                </a:highlight>
              </a:rPr>
              <a:t>48</a:t>
            </a:r>
          </a:p>
          <a:p>
            <a:pPr algn="ctr"/>
            <a:r>
              <a:rPr lang="en-US" sz="4800" dirty="0"/>
              <a:t>55</a:t>
            </a:r>
          </a:p>
          <a:p>
            <a:pPr algn="ctr"/>
            <a:r>
              <a:rPr lang="en-US" sz="4800" dirty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42568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US" sz="6000">
                <a:latin typeface="Arial Black"/>
                <a:ea typeface="Arial Black"/>
                <a:cs typeface="Arial Black"/>
                <a:sym typeface="Arial Black"/>
              </a:rPr>
              <a:t>“DRUM ROLL, PLEASE!”</a:t>
            </a:r>
            <a:endParaRPr/>
          </a:p>
        </p:txBody>
      </p:sp>
      <p:pic>
        <p:nvPicPr>
          <p:cNvPr id="120" name="Google Shape;120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382044"/>
            <a:ext cx="51816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228600" lvl="0" indent="-2540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000"/>
              <a:buChar char="•"/>
            </a:pPr>
            <a:r>
              <a:rPr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Features of the proposed schedule          for Tuxedo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0374-3FC6-49FF-B07B-6FD52537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dirty="0">
                <a:solidFill>
                  <a:schemeClr val="accent5">
                    <a:lumMod val="75000"/>
                  </a:schemeClr>
                </a:solidFill>
              </a:rPr>
              <a:t>Please-- hold questions...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2D049-4B35-4B32-8C3C-C4BCCAE6F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4FD39-4437-453E-A886-717026D77F0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...until I complete the presentation.</a:t>
            </a:r>
          </a:p>
          <a:p>
            <a:endParaRPr lang="en-US" sz="4000" b="1" dirty="0"/>
          </a:p>
          <a:p>
            <a:r>
              <a:rPr lang="en-US" sz="4000" b="1" dirty="0">
                <a:solidFill>
                  <a:srgbClr val="92D050"/>
                </a:solidFill>
              </a:rPr>
              <a:t>(I may answer them along the way!)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F8EB4D-3D39-470E-B22C-5BFA46501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0151" y="1825625"/>
            <a:ext cx="52520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3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27267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Features of the new master schedule</a:t>
            </a:r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838200" y="1219200"/>
            <a:ext cx="10515600" cy="552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nine-period day</a:t>
            </a:r>
            <a:endParaRPr b="1" dirty="0">
              <a:solidFill>
                <a:srgbClr val="00B050"/>
              </a:solidFill>
            </a:endParaRPr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Char char="•"/>
            </a:pPr>
            <a:r>
              <a:rPr lang="en-US" b="1" dirty="0">
                <a:solidFill>
                  <a:srgbClr val="00B050"/>
                </a:solidFill>
              </a:rPr>
              <a:t>students fully–scheduled with </a:t>
            </a:r>
            <a:r>
              <a:rPr lang="en-US" b="1" i="1" dirty="0">
                <a:solidFill>
                  <a:srgbClr val="00B050"/>
                </a:solidFill>
              </a:rPr>
              <a:t>NO STUDY HALLS*</a:t>
            </a:r>
            <a:endParaRPr b="1" dirty="0">
              <a:solidFill>
                <a:srgbClr val="00B050"/>
              </a:solidFill>
            </a:endParaRPr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Char char="•"/>
            </a:pPr>
            <a:r>
              <a:rPr lang="en-US" b="1" dirty="0">
                <a:solidFill>
                  <a:srgbClr val="00B0F0"/>
                </a:solidFill>
              </a:rPr>
              <a:t>additional tenth “flex” period in the afternoon for a variety of activities/classes </a:t>
            </a:r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Char char="•"/>
            </a:pPr>
            <a:r>
              <a:rPr lang="en-US" b="1" dirty="0">
                <a:solidFill>
                  <a:srgbClr val="C55A11"/>
                </a:solidFill>
              </a:rPr>
              <a:t>all periods are the same length in the nine-period day; 37-minute periods are gone</a:t>
            </a:r>
            <a:endParaRPr b="1"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ct val="100000"/>
              <a:buChar char="•"/>
            </a:pPr>
            <a:r>
              <a:rPr lang="en-US" b="1" dirty="0">
                <a:solidFill>
                  <a:srgbClr val="7030A0"/>
                </a:solidFill>
              </a:rPr>
              <a:t>four 48-minutes periods each week (one “drops out” in a five-day schedule) =“academic rigor”</a:t>
            </a:r>
            <a:endParaRPr b="1"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Char char="•"/>
            </a:pPr>
            <a:r>
              <a:rPr lang="en-US" b="1" dirty="0">
                <a:solidFill>
                  <a:srgbClr val="C00000"/>
                </a:solidFill>
              </a:rPr>
              <a:t>less wasteful start-up/shut-down time</a:t>
            </a:r>
            <a:endParaRPr b="1"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opportunities for interdisciplinary instruction &amp; team teaching</a:t>
            </a:r>
            <a:endParaRPr b="1" dirty="0">
              <a:solidFill>
                <a:schemeClr val="accent6">
                  <a:lumMod val="50000"/>
                </a:schemeClr>
              </a:solidFill>
            </a:endParaRPr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lang="en-US" b="1" dirty="0">
                <a:solidFill>
                  <a:srgbClr val="002060"/>
                </a:solidFill>
              </a:rPr>
              <a:t>periods rotate to break the lockstep of same schedule day in, day out</a:t>
            </a:r>
            <a:endParaRPr b="1"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day numbers (or letters) replace days of the week– important re: holidays, closings</a:t>
            </a:r>
            <a:endParaRPr b="1"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ct val="100000"/>
              <a:buChar char="•"/>
            </a:pPr>
            <a:r>
              <a:rPr lang="en-US" b="1" dirty="0">
                <a:solidFill>
                  <a:srgbClr val="385623"/>
                </a:solidFill>
              </a:rPr>
              <a:t>schedule is compatible with GGM</a:t>
            </a:r>
            <a:endParaRPr b="1"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ct val="100000"/>
              <a:buChar char="•"/>
            </a:pPr>
            <a:r>
              <a:rPr lang="en-US" b="1" dirty="0">
                <a:solidFill>
                  <a:srgbClr val="2F5496"/>
                </a:solidFill>
              </a:rPr>
              <a:t>schedule is compatible with teachers’ contract</a:t>
            </a:r>
            <a:endParaRPr b="1"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ct val="100000"/>
              <a:buChar char="•"/>
            </a:pPr>
            <a:r>
              <a:rPr lang="en-US" b="1" dirty="0">
                <a:solidFill>
                  <a:srgbClr val="C55A11"/>
                </a:solidFill>
              </a:rPr>
              <a:t>teacher preps are a </a:t>
            </a:r>
            <a:r>
              <a:rPr lang="en-US" b="1" i="1" dirty="0">
                <a:solidFill>
                  <a:srgbClr val="C55A11"/>
                </a:solidFill>
              </a:rPr>
              <a:t>maximum</a:t>
            </a:r>
            <a:r>
              <a:rPr lang="en-US" b="1" dirty="0">
                <a:solidFill>
                  <a:srgbClr val="C55A11"/>
                </a:solidFill>
              </a:rPr>
              <a:t> of four each day, some days fewer</a:t>
            </a:r>
            <a:endParaRPr b="1"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Char char="•"/>
            </a:pPr>
            <a:r>
              <a:rPr lang="en-US" b="1" u="sng" dirty="0">
                <a:solidFill>
                  <a:srgbClr val="C00000"/>
                </a:solidFill>
              </a:rPr>
              <a:t>daily</a:t>
            </a:r>
            <a:r>
              <a:rPr lang="en-US" b="1" dirty="0">
                <a:solidFill>
                  <a:srgbClr val="C00000"/>
                </a:solidFill>
              </a:rPr>
              <a:t> “advisories” have been embedded in the schedule (30 minutes)</a:t>
            </a:r>
            <a:endParaRPr b="1"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Char char="•"/>
            </a:pPr>
            <a:r>
              <a:rPr lang="en-US" b="1" dirty="0">
                <a:solidFill>
                  <a:srgbClr val="0070C0"/>
                </a:solidFill>
              </a:rPr>
              <a:t>provision for community-building programs by shortening periods as needed</a:t>
            </a:r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Char char="•"/>
            </a:pPr>
            <a:r>
              <a:rPr lang="en-US" b="1" dirty="0">
                <a:solidFill>
                  <a:srgbClr val="7030A0"/>
                </a:solidFill>
              </a:rPr>
              <a:t>on the horizon:  increased elective offerings  -- </a:t>
            </a:r>
            <a:r>
              <a:rPr lang="en-US" b="1" i="1" dirty="0">
                <a:solidFill>
                  <a:srgbClr val="7030A0"/>
                </a:solidFill>
              </a:rPr>
              <a:t>“platforming”</a:t>
            </a:r>
            <a:endParaRPr b="1" dirty="0">
              <a:solidFill>
                <a:srgbClr val="7030A0"/>
              </a:solidFill>
            </a:endParaRPr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ct val="100000"/>
              <a:buChar char="•"/>
            </a:pPr>
            <a:r>
              <a:rPr lang="en-US" b="1" dirty="0">
                <a:solidFill>
                  <a:srgbClr val="385623"/>
                </a:solidFill>
              </a:rPr>
              <a:t>also on the horizon:  “arena/arena by exception” student self-scheduling</a:t>
            </a:r>
            <a:endParaRPr b="1" dirty="0"/>
          </a:p>
          <a:p>
            <a:pPr marL="12446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>
              <a:solidFill>
                <a:srgbClr val="385623"/>
              </a:solidFill>
            </a:endParaRPr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/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E693-6172-45CD-88A5-855E54E3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latin typeface="Copperplate Gothic Bold" panose="020E0705020206020404" pitchFamily="34" charset="0"/>
              </a:rPr>
              <a:t>Time!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E0654-8FFF-4F77-97FF-205C6906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0981C-9369-4327-91F4-CD7D597B62D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7 x 48” + 30” =</a:t>
            </a:r>
            <a:r>
              <a:rPr lang="en-US" sz="5400" b="1" dirty="0">
                <a:solidFill>
                  <a:srgbClr val="002060"/>
                </a:solidFill>
              </a:rPr>
              <a:t>366”</a:t>
            </a:r>
          </a:p>
          <a:p>
            <a:r>
              <a:rPr lang="en-US" sz="3200" b="1">
                <a:solidFill>
                  <a:srgbClr val="002060"/>
                </a:solidFill>
              </a:rPr>
              <a:t>366x180=65,880/60=1,098</a:t>
            </a:r>
            <a:endParaRPr lang="en-US" sz="3200" b="1" dirty="0">
              <a:solidFill>
                <a:srgbClr val="002060"/>
              </a:solidFill>
            </a:endParaRPr>
          </a:p>
          <a:p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4800" b="1" dirty="0">
                <a:solidFill>
                  <a:srgbClr val="00B050"/>
                </a:solidFill>
              </a:rPr>
              <a:t>We </a:t>
            </a:r>
            <a:r>
              <a:rPr lang="en-US" sz="4800" b="1" i="1" u="sng" dirty="0">
                <a:solidFill>
                  <a:srgbClr val="00B050"/>
                </a:solidFill>
              </a:rPr>
              <a:t>exceed</a:t>
            </a:r>
            <a:r>
              <a:rPr lang="en-US" sz="4800" b="1" dirty="0">
                <a:solidFill>
                  <a:srgbClr val="00B050"/>
                </a:solidFill>
              </a:rPr>
              <a:t> the State minimum.</a:t>
            </a:r>
          </a:p>
        </p:txBody>
      </p:sp>
      <p:pic>
        <p:nvPicPr>
          <p:cNvPr id="9" name="Picture 8" descr="A red clock with black hands&#10;&#10;Description automatically generated with low confidence">
            <a:extLst>
              <a:ext uri="{FF2B5EF4-FFF2-40B4-BE49-F238E27FC236}">
                <a16:creationId xmlns:a16="http://schemas.microsoft.com/office/drawing/2014/main" id="{B07CF4AB-9135-4598-AD77-52D3A29DC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33384" y="2371725"/>
            <a:ext cx="4003589" cy="30652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E4E406-1C00-44AA-8043-86FBF0A44335}"/>
              </a:ext>
            </a:extLst>
          </p:cNvPr>
          <p:cNvSpPr txBox="1"/>
          <p:nvPr/>
        </p:nvSpPr>
        <p:spPr>
          <a:xfrm>
            <a:off x="2404812" y="6858000"/>
            <a:ext cx="7382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pngimg.com/download/5155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7244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1100</Words>
  <Application>Microsoft Office PowerPoint</Application>
  <PresentationFormat>Widescreen</PresentationFormat>
  <Paragraphs>188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Copperplate Gothic Bold</vt:lpstr>
      <vt:lpstr>Calibri</vt:lpstr>
      <vt:lpstr>Arial Black</vt:lpstr>
      <vt:lpstr>Office Theme</vt:lpstr>
      <vt:lpstr>A New Master Schedule  for Tuxedo Schools</vt:lpstr>
      <vt:lpstr>THE PROPOSED SCHEDULE  CHECKS ALL THE BOXES:</vt:lpstr>
      <vt:lpstr>Objectives: to be explained...</vt:lpstr>
      <vt:lpstr>Overriding objective...</vt:lpstr>
      <vt:lpstr>Before we begin... the “Great Debate”  optimum period length; in my travels, I’ve seen ‘em all.</vt:lpstr>
      <vt:lpstr>“DRUM ROLL, PLEASE!”</vt:lpstr>
      <vt:lpstr>Please-- hold questions...</vt:lpstr>
      <vt:lpstr>Features of the new master schedule</vt:lpstr>
      <vt:lpstr>Time!</vt:lpstr>
      <vt:lpstr>Icing on the cake:  A  major selling point!</vt:lpstr>
      <vt:lpstr>Study Halls???</vt:lpstr>
      <vt:lpstr>Advanced/College-Level Courses </vt:lpstr>
      <vt:lpstr>The 10th period:  “flex/floating”</vt:lpstr>
      <vt:lpstr>TYPICAL*  9th GRADE SCHEDULE nine-period day with NO study halls!</vt:lpstr>
      <vt:lpstr>TYPICAL 10th GRADE SCHEDULE nine-period day with NO study halls!</vt:lpstr>
      <vt:lpstr>TYPICAL 11th GRADE SCHEDULE nine-period day with NO study halls!</vt:lpstr>
      <vt:lpstr>TYPICAL 12th GRADE SCHEDULE nine-period day with NO study halls!</vt:lpstr>
      <vt:lpstr>TYPICAL CORE TEACHER’S SCHEDULE: MATH</vt:lpstr>
      <vt:lpstr>SPECIAL EDUCATION</vt:lpstr>
      <vt:lpstr>To repeat...</vt:lpstr>
      <vt:lpstr>This overhaul is a multiyear  work in progress</vt:lpstr>
      <vt:lpstr>We’re  very close...</vt:lpstr>
      <vt:lpstr>However... ...don’t let it be our little secret!</vt:lpstr>
      <vt:lpstr>Questions? Comments??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Master Schedule  for Tuxedo Schools</dc:title>
  <dc:creator>steven kussin</dc:creator>
  <cp:lastModifiedBy>steven kussin</cp:lastModifiedBy>
  <cp:revision>37</cp:revision>
  <dcterms:created xsi:type="dcterms:W3CDTF">2022-03-10T16:26:53Z</dcterms:created>
  <dcterms:modified xsi:type="dcterms:W3CDTF">2022-03-16T22:57:29Z</dcterms:modified>
</cp:coreProperties>
</file>